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65" r:id="rId12"/>
    <p:sldId id="273" r:id="rId13"/>
    <p:sldId id="266" r:id="rId14"/>
    <p:sldId id="270" r:id="rId15"/>
    <p:sldId id="267" r:id="rId16"/>
    <p:sldId id="271" r:id="rId17"/>
    <p:sldId id="26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82" autoAdjust="0"/>
    <p:restoredTop sz="94660"/>
  </p:normalViewPr>
  <p:slideViewPr>
    <p:cSldViewPr>
      <p:cViewPr varScale="1">
        <p:scale>
          <a:sx n="113" d="100"/>
          <a:sy n="113" d="100"/>
        </p:scale>
        <p:origin x="174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14111"/>
            <a:ext cx="9144000" cy="6829778"/>
          </a:xfrm>
          <a:prstGeom prst="rect">
            <a:avLst/>
          </a:prstGeom>
        </p:spPr>
      </p:pic>
      <p:sp>
        <p:nvSpPr>
          <p:cNvPr id="5" name="Rectángulo 4"/>
          <p:cNvSpPr/>
          <p:nvPr/>
        </p:nvSpPr>
        <p:spPr>
          <a:xfrm>
            <a:off x="609600" y="1981200"/>
            <a:ext cx="8001000" cy="8382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TextBox 3"/>
          <p:cNvSpPr txBox="1"/>
          <p:nvPr/>
        </p:nvSpPr>
        <p:spPr>
          <a:xfrm>
            <a:off x="609600" y="1981200"/>
            <a:ext cx="8001000" cy="800219"/>
          </a:xfrm>
          <a:prstGeom prst="rect">
            <a:avLst/>
          </a:prstGeom>
          <a:noFill/>
        </p:spPr>
        <p:txBody>
          <a:bodyPr wrap="square" rtlCol="0">
            <a:spAutoFit/>
          </a:bodyPr>
          <a:lstStyle/>
          <a:p>
            <a:r>
              <a:rPr lang="es-CL" sz="2600" b="1" cap="small" dirty="0" smtClean="0">
                <a:latin typeface="Times New Roman" pitchFamily="18" charset="0"/>
                <a:cs typeface="Times New Roman" pitchFamily="18" charset="0"/>
              </a:rPr>
              <a:t>Marginalidad Urbana y Efectos Institucionales:</a:t>
            </a:r>
          </a:p>
          <a:p>
            <a:r>
              <a:rPr lang="es-CL" sz="2000" b="1" dirty="0" smtClean="0">
                <a:latin typeface="Times New Roman" pitchFamily="18" charset="0"/>
                <a:cs typeface="Times New Roman" pitchFamily="18" charset="0"/>
              </a:rPr>
              <a:t>Desinversión, ineficacia y estigmatización en Santiago de </a:t>
            </a:r>
            <a:r>
              <a:rPr lang="es-CL" sz="2000" b="1" dirty="0" smtClean="0">
                <a:latin typeface="Times New Roman" pitchFamily="18" charset="0"/>
                <a:cs typeface="Times New Roman" pitchFamily="18" charset="0"/>
              </a:rPr>
              <a:t>Chile</a:t>
            </a:r>
            <a:endParaRPr lang="es-CL" dirty="0" smtClean="0">
              <a:latin typeface="Times New Roman" pitchFamily="18" charset="0"/>
              <a:cs typeface="Times New Roman" pitchFamily="18" charset="0"/>
            </a:endParaRPr>
          </a:p>
        </p:txBody>
      </p:sp>
      <p:sp>
        <p:nvSpPr>
          <p:cNvPr id="6" name="TextBox 5"/>
          <p:cNvSpPr txBox="1"/>
          <p:nvPr/>
        </p:nvSpPr>
        <p:spPr>
          <a:xfrm>
            <a:off x="0" y="6474252"/>
            <a:ext cx="9144000" cy="369332"/>
          </a:xfrm>
          <a:prstGeom prst="rect">
            <a:avLst/>
          </a:prstGeom>
          <a:noFill/>
        </p:spPr>
        <p:txBody>
          <a:bodyPr wrap="square" rtlCol="0">
            <a:spAutoFit/>
          </a:bodyPr>
          <a:lstStyle/>
          <a:p>
            <a:pPr algn="ctr"/>
            <a:r>
              <a:rPr lang="es-CL" cap="small" dirty="0" smtClean="0">
                <a:latin typeface="Times New Roman" pitchFamily="18" charset="0"/>
                <a:cs typeface="Times New Roman" pitchFamily="18" charset="0"/>
              </a:rPr>
              <a:t>Javier Ruiz-Tagle, </a:t>
            </a:r>
            <a:r>
              <a:rPr lang="es-CL" dirty="0" smtClean="0">
                <a:latin typeface="Times New Roman" pitchFamily="18" charset="0"/>
                <a:cs typeface="Times New Roman" pitchFamily="18" charset="0"/>
              </a:rPr>
              <a:t>Profesor Asistente, Instituto de Estudios Urbanos y Territoriales, PUC-Chile</a:t>
            </a:r>
            <a:endParaRPr lang="es-CL" dirty="0">
              <a:latin typeface="Times New Roman" pitchFamily="18" charset="0"/>
              <a:cs typeface="Times New Roman" pitchFamily="18" charset="0"/>
            </a:endParaRPr>
          </a:p>
        </p:txBody>
      </p:sp>
      <p:sp>
        <p:nvSpPr>
          <p:cNvPr id="7" name="Rectangle 6"/>
          <p:cNvSpPr/>
          <p:nvPr/>
        </p:nvSpPr>
        <p:spPr>
          <a:xfrm>
            <a:off x="4038600" y="5314863"/>
            <a:ext cx="4572000" cy="646331"/>
          </a:xfrm>
          <a:prstGeom prst="rect">
            <a:avLst/>
          </a:prstGeom>
          <a:solidFill>
            <a:srgbClr val="FFFFFF">
              <a:alpha val="50196"/>
            </a:srgbClr>
          </a:solidFill>
        </p:spPr>
        <p:txBody>
          <a:bodyPr wrap="square">
            <a:spAutoFit/>
          </a:bodyPr>
          <a:lstStyle/>
          <a:p>
            <a:pPr algn="r"/>
            <a:r>
              <a:rPr lang="es-CL" b="1" cap="small" dirty="0" smtClean="0">
                <a:latin typeface="Times New Roman" pitchFamily="18" charset="0"/>
                <a:cs typeface="Times New Roman" pitchFamily="18" charset="0"/>
              </a:rPr>
              <a:t>Seminario </a:t>
            </a:r>
            <a:r>
              <a:rPr lang="es-CL" b="1" cap="small" dirty="0" smtClean="0">
                <a:latin typeface="Times New Roman" pitchFamily="18" charset="0"/>
                <a:cs typeface="Times New Roman" pitchFamily="18" charset="0"/>
              </a:rPr>
              <a:t>Internacional </a:t>
            </a:r>
            <a:r>
              <a:rPr lang="es-CL" b="1" cap="small" dirty="0" err="1" smtClean="0">
                <a:latin typeface="Times New Roman" pitchFamily="18" charset="0"/>
                <a:cs typeface="Times New Roman" pitchFamily="18" charset="0"/>
              </a:rPr>
              <a:t>CODS</a:t>
            </a:r>
            <a:r>
              <a:rPr lang="es-CL" b="1" cap="small" dirty="0" smtClean="0">
                <a:latin typeface="Times New Roman" pitchFamily="18" charset="0"/>
                <a:cs typeface="Times New Roman" pitchFamily="18" charset="0"/>
              </a:rPr>
              <a:t> 2019</a:t>
            </a:r>
            <a:endParaRPr lang="es-MX" b="1" cap="small" dirty="0" smtClean="0">
              <a:latin typeface="Times New Roman" pitchFamily="18" charset="0"/>
              <a:cs typeface="Times New Roman" pitchFamily="18" charset="0"/>
            </a:endParaRPr>
          </a:p>
          <a:p>
            <a:pPr algn="r"/>
            <a:r>
              <a:rPr lang="en-US" dirty="0" smtClean="0">
                <a:latin typeface="Times New Roman" pitchFamily="18" charset="0"/>
                <a:cs typeface="Times New Roman" pitchFamily="18" charset="0"/>
              </a:rPr>
              <a:t>22 y 23 de </a:t>
            </a:r>
            <a:r>
              <a:rPr lang="en-US" dirty="0" err="1" smtClean="0">
                <a:latin typeface="Times New Roman" pitchFamily="18" charset="0"/>
                <a:cs typeface="Times New Roman" pitchFamily="18" charset="0"/>
              </a:rPr>
              <a:t>abril</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Santiago de Chile</a:t>
            </a:r>
          </a:p>
        </p:txBody>
      </p:sp>
      <p:pic>
        <p:nvPicPr>
          <p:cNvPr id="13" name="0 Imagen"/>
          <p:cNvPicPr/>
          <p:nvPr/>
        </p:nvPicPr>
        <p:blipFill>
          <a:blip r:embed="rId3" cstate="screen">
            <a:extLst>
              <a:ext uri="{28A0092B-C50C-407E-A947-70E740481C1C}">
                <a14:useLocalDpi xmlns:a14="http://schemas.microsoft.com/office/drawing/2010/main"/>
              </a:ext>
            </a:extLst>
          </a:blip>
          <a:stretch>
            <a:fillRect/>
          </a:stretch>
        </p:blipFill>
        <p:spPr>
          <a:xfrm>
            <a:off x="152400" y="152400"/>
            <a:ext cx="4343400" cy="904752"/>
          </a:xfrm>
          <a:prstGeom prst="rect">
            <a:avLst/>
          </a:prstGeom>
        </p:spPr>
      </p:pic>
      <p:pic>
        <p:nvPicPr>
          <p:cNvPr id="2" name="Imagen 1"/>
          <p:cNvPicPr>
            <a:picLocks noChangeAspect="1"/>
          </p:cNvPicPr>
          <p:nvPr/>
        </p:nvPicPr>
        <p:blipFill rotWithShape="1">
          <a:blip r:embed="rId4"/>
          <a:srcRect l="11667" t="17407" r="67500" b="70741"/>
          <a:stretch/>
        </p:blipFill>
        <p:spPr>
          <a:xfrm>
            <a:off x="762000" y="5029200"/>
            <a:ext cx="3018316" cy="96586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Imagen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19800" y="0"/>
            <a:ext cx="3124200" cy="6858000"/>
          </a:xfrm>
          <a:prstGeom prst="rect">
            <a:avLst/>
          </a:prstGeom>
        </p:spPr>
      </p:pic>
      <p:sp>
        <p:nvSpPr>
          <p:cNvPr id="15" name="TextBox 14"/>
          <p:cNvSpPr txBox="1"/>
          <p:nvPr/>
        </p:nvSpPr>
        <p:spPr>
          <a:xfrm>
            <a:off x="1676400" y="2438400"/>
            <a:ext cx="4572000" cy="461665"/>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Policía e inteligencia territorial</a:t>
            </a:r>
          </a:p>
        </p:txBody>
      </p:sp>
      <p:sp>
        <p:nvSpPr>
          <p:cNvPr id="17" name="TextBox 16"/>
          <p:cNvSpPr txBox="1"/>
          <p:nvPr/>
        </p:nvSpPr>
        <p:spPr>
          <a:xfrm>
            <a:off x="1676400" y="3272135"/>
            <a:ext cx="5562600" cy="461665"/>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Negligencia pública y desinversión privada</a:t>
            </a:r>
          </a:p>
        </p:txBody>
      </p:sp>
      <p:sp>
        <p:nvSpPr>
          <p:cNvPr id="18" name="TextBox 17"/>
          <p:cNvSpPr txBox="1"/>
          <p:nvPr/>
        </p:nvSpPr>
        <p:spPr>
          <a:xfrm>
            <a:off x="1676400" y="4110335"/>
            <a:ext cx="5257800" cy="461665"/>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Gobierno local e inversiones privadas</a:t>
            </a:r>
          </a:p>
        </p:txBody>
      </p:sp>
      <p:sp>
        <p:nvSpPr>
          <p:cNvPr id="14"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6" name="TextBox 31"/>
          <p:cNvSpPr txBox="1"/>
          <p:nvPr/>
        </p:nvSpPr>
        <p:spPr>
          <a:xfrm>
            <a:off x="381000" y="1524000"/>
            <a:ext cx="57150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Inversiones y Desinversiones</a:t>
            </a:r>
            <a:endParaRPr lang="es-CL" sz="2800" b="1" dirty="0">
              <a:latin typeface="Times New Roman" pitchFamily="18" charset="0"/>
              <a:cs typeface="Times New Roman" pitchFamily="18" charset="0"/>
            </a:endParaRPr>
          </a:p>
        </p:txBody>
      </p:sp>
      <p:sp>
        <p:nvSpPr>
          <p:cNvPr id="10"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14111"/>
            <a:ext cx="9144000" cy="6829778"/>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362200"/>
            <a:ext cx="9144000" cy="2590800"/>
          </a:xfrm>
          <a:prstGeom prst="rect">
            <a:avLst/>
          </a:prstGeom>
        </p:spPr>
      </p:pic>
      <p:sp>
        <p:nvSpPr>
          <p:cNvPr id="9" name="Rectángulo 8"/>
          <p:cNvSpPr/>
          <p:nvPr/>
        </p:nvSpPr>
        <p:spPr>
          <a:xfrm>
            <a:off x="1676401" y="2514601"/>
            <a:ext cx="5333999" cy="4572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p:cNvSpPr/>
          <p:nvPr/>
        </p:nvSpPr>
        <p:spPr>
          <a:xfrm>
            <a:off x="1676401" y="3200400"/>
            <a:ext cx="2895599" cy="5074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p:cNvSpPr/>
          <p:nvPr/>
        </p:nvSpPr>
        <p:spPr>
          <a:xfrm>
            <a:off x="1676400" y="3886200"/>
            <a:ext cx="7239000" cy="8382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7239000" cy="2246769"/>
          </a:xfrm>
          <a:prstGeom prst="rect">
            <a:avLst/>
          </a:prstGeom>
          <a:noFill/>
        </p:spPr>
        <p:txBody>
          <a:bodyPr wrap="square" rtlCol="0">
            <a:spAutoFit/>
          </a:bodyPr>
          <a:lstStyle/>
          <a:p>
            <a:pPr marL="457200" indent="-457200"/>
            <a:r>
              <a:rPr lang="es-CL" sz="2400" dirty="0" smtClean="0">
                <a:latin typeface="Times New Roman" pitchFamily="18" charset="0"/>
                <a:cs typeface="Times New Roman" pitchFamily="18" charset="0"/>
              </a:rPr>
              <a:t>Marco institucional de gobiernos locales</a:t>
            </a:r>
          </a:p>
          <a:p>
            <a:pPr marL="457200" indent="-457200"/>
            <a:endParaRPr lang="es-CL" sz="2400" dirty="0" smtClean="0">
              <a:latin typeface="Times New Roman" pitchFamily="18" charset="0"/>
              <a:cs typeface="Times New Roman" pitchFamily="18" charset="0"/>
            </a:endParaRPr>
          </a:p>
          <a:p>
            <a:pPr marL="457200" indent="-457200"/>
            <a:r>
              <a:rPr lang="es-CL" sz="2400" dirty="0" smtClean="0">
                <a:latin typeface="Times New Roman" pitchFamily="18" charset="0"/>
                <a:cs typeface="Times New Roman" pitchFamily="18" charset="0"/>
              </a:rPr>
              <a:t>Clientelismo político</a:t>
            </a:r>
          </a:p>
          <a:p>
            <a:pPr marL="457200" indent="-457200"/>
            <a:endParaRPr lang="es-CL" sz="2400" dirty="0" smtClean="0">
              <a:latin typeface="Times New Roman" pitchFamily="18" charset="0"/>
              <a:cs typeface="Times New Roman" pitchFamily="18" charset="0"/>
            </a:endParaRPr>
          </a:p>
          <a:p>
            <a:pPr marL="457200" indent="-457200"/>
            <a:r>
              <a:rPr lang="es-CL" sz="2400" dirty="0" smtClean="0">
                <a:latin typeface="Times New Roman" pitchFamily="18" charset="0"/>
                <a:cs typeface="Times New Roman" pitchFamily="18" charset="0"/>
              </a:rPr>
              <a:t>Tres perfiles de habitantes: </a:t>
            </a:r>
            <a:r>
              <a:rPr lang="es-CL" sz="2000" dirty="0" smtClean="0">
                <a:latin typeface="Times New Roman" pitchFamily="18" charset="0"/>
                <a:cs typeface="Times New Roman" pitchFamily="18" charset="0"/>
              </a:rPr>
              <a:t>“desencantados y desmovilizados", “autónomos movilizados", “clientes del Estado"</a:t>
            </a:r>
            <a:endParaRPr lang="es-CL" sz="2000" dirty="0">
              <a:latin typeface="Times New Roman" pitchFamily="18" charset="0"/>
              <a:cs typeface="Times New Roman" pitchFamily="18" charset="0"/>
            </a:endParaRPr>
          </a:p>
        </p:txBody>
      </p:sp>
      <p:sp>
        <p:nvSpPr>
          <p:cNvPr id="15" name="TextBox 14"/>
          <p:cNvSpPr txBox="1"/>
          <p:nvPr/>
        </p:nvSpPr>
        <p:spPr>
          <a:xfrm>
            <a:off x="381000" y="1524000"/>
            <a:ext cx="4343400" cy="523220"/>
          </a:xfrm>
          <a:prstGeom prst="rect">
            <a:avLst/>
          </a:prstGeom>
          <a:noFill/>
        </p:spPr>
        <p:txBody>
          <a:bodyPr wrap="square" rtlCol="0">
            <a:spAutoFit/>
          </a:bodyPr>
          <a:lstStyle/>
          <a:p>
            <a:r>
              <a:rPr lang="es-CL" sz="2800" b="1" cap="small" dirty="0" smtClean="0">
                <a:latin typeface="Times New Roman" pitchFamily="18" charset="0"/>
                <a:cs typeface="Times New Roman" pitchFamily="18" charset="0"/>
              </a:rPr>
              <a:t>Inacción e Ineficacia</a:t>
            </a:r>
            <a:endParaRPr lang="es-CL" sz="2800" b="1" dirty="0">
              <a:latin typeface="Times New Roman" pitchFamily="18" charset="0"/>
              <a:cs typeface="Times New Roman" pitchFamily="18" charset="0"/>
            </a:endParaRPr>
          </a:p>
        </p:txBody>
      </p:sp>
      <p:sp>
        <p:nvSpPr>
          <p:cNvPr id="13" name="TextBox 12"/>
          <p:cNvSpPr txBox="1"/>
          <p:nvPr/>
        </p:nvSpPr>
        <p:spPr>
          <a:xfrm>
            <a:off x="228600" y="5077361"/>
            <a:ext cx="8686800" cy="1323439"/>
          </a:xfrm>
          <a:prstGeom prst="rect">
            <a:avLst/>
          </a:prstGeom>
          <a:noFill/>
        </p:spPr>
        <p:txBody>
          <a:bodyPr wrap="square" rtlCol="0">
            <a:spAutoFit/>
          </a:bodyPr>
          <a:lstStyle/>
          <a:p>
            <a:pPr algn="just"/>
            <a:r>
              <a:rPr lang="es-CL" sz="2000" i="1" dirty="0" smtClean="0">
                <a:latin typeface="Times New Roman" pitchFamily="18" charset="0"/>
                <a:cs typeface="Times New Roman" pitchFamily="18" charset="0"/>
              </a:rPr>
              <a:t>"…cuando estamos lejos del aparato institucional, podemos avanzar mejor, con más participación de la gente. Esto no es que la gente venga a participar porque el municipio viene y trae una bolsa de dulces para los niños, porque eso es lo que hacen"</a:t>
            </a:r>
            <a:r>
              <a:rPr lang="es-CL" sz="2000" dirty="0" smtClean="0">
                <a:latin typeface="Times New Roman" pitchFamily="18" charset="0"/>
                <a:cs typeface="Times New Roman" pitchFamily="18" charset="0"/>
              </a:rPr>
              <a:t> (habitante clasificado como </a:t>
            </a:r>
            <a:r>
              <a:rPr lang="es-CL" sz="2000" b="1" dirty="0" smtClean="0">
                <a:latin typeface="Times New Roman" pitchFamily="18" charset="0"/>
                <a:cs typeface="Times New Roman" pitchFamily="18" charset="0"/>
              </a:rPr>
              <a:t>“autónomo movilizado"</a:t>
            </a:r>
            <a:r>
              <a:rPr lang="es-CL" sz="2000" dirty="0" smtClean="0">
                <a:latin typeface="Times New Roman" pitchFamily="18" charset="0"/>
                <a:cs typeface="Times New Roman" pitchFamily="18" charset="0"/>
              </a:rPr>
              <a:t>)</a:t>
            </a:r>
            <a:endParaRPr lang="es-CL" sz="2000" dirty="0">
              <a:latin typeface="Times New Roman" pitchFamily="18" charset="0"/>
              <a:cs typeface="Times New Roman" pitchFamily="18" charset="0"/>
            </a:endParaRPr>
          </a:p>
        </p:txBody>
      </p:sp>
      <p:sp>
        <p:nvSpPr>
          <p:cNvPr id="17"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2"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2" name="Imagen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362200"/>
            <a:ext cx="9144000" cy="2743200"/>
          </a:xfrm>
          <a:prstGeom prst="rect">
            <a:avLst/>
          </a:prstGeom>
        </p:spPr>
      </p:pic>
      <p:sp>
        <p:nvSpPr>
          <p:cNvPr id="9" name="Rectángulo 8"/>
          <p:cNvSpPr/>
          <p:nvPr/>
        </p:nvSpPr>
        <p:spPr>
          <a:xfrm>
            <a:off x="457200" y="1524000"/>
            <a:ext cx="7848599"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TextBox 4"/>
          <p:cNvSpPr txBox="1"/>
          <p:nvPr/>
        </p:nvSpPr>
        <p:spPr>
          <a:xfrm>
            <a:off x="381000" y="1524000"/>
            <a:ext cx="7924800" cy="523220"/>
          </a:xfrm>
          <a:prstGeom prst="rect">
            <a:avLst/>
          </a:prstGeom>
          <a:noFill/>
        </p:spPr>
        <p:txBody>
          <a:bodyPr wrap="square" rtlCol="0">
            <a:spAutoFit/>
          </a:bodyPr>
          <a:lstStyle/>
          <a:p>
            <a:r>
              <a:rPr lang="es-CL" sz="2800" b="1" cap="small" dirty="0" smtClean="0">
                <a:latin typeface="Times New Roman" pitchFamily="18" charset="0"/>
                <a:cs typeface="Times New Roman" pitchFamily="18" charset="0"/>
              </a:rPr>
              <a:t>Inacción e Ineficacia</a:t>
            </a:r>
            <a:endParaRPr lang="es-CL" sz="2800" b="1" dirty="0" smtClean="0">
              <a:latin typeface="Times New Roman" pitchFamily="18" charset="0"/>
              <a:cs typeface="Times New Roman" pitchFamily="18" charset="0"/>
            </a:endParaRPr>
          </a:p>
        </p:txBody>
      </p:sp>
      <p:sp>
        <p:nvSpPr>
          <p:cNvPr id="6" name="TextBox 5"/>
          <p:cNvSpPr txBox="1"/>
          <p:nvPr/>
        </p:nvSpPr>
        <p:spPr>
          <a:xfrm>
            <a:off x="1676400" y="2438400"/>
            <a:ext cx="6781800" cy="461665"/>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Presencia intermitente e ineficaz del Estado</a:t>
            </a:r>
            <a:endParaRPr lang="es-CL" sz="2400" i="1" cap="small" dirty="0">
              <a:latin typeface="Times New Roman" pitchFamily="18" charset="0"/>
              <a:cs typeface="Times New Roman" pitchFamily="18" charset="0"/>
            </a:endParaRPr>
          </a:p>
        </p:txBody>
      </p:sp>
      <p:sp>
        <p:nvSpPr>
          <p:cNvPr id="17" name="TextBox 16"/>
          <p:cNvSpPr txBox="1"/>
          <p:nvPr/>
        </p:nvSpPr>
        <p:spPr>
          <a:xfrm>
            <a:off x="1676400" y="3119735"/>
            <a:ext cx="6781800" cy="1569660"/>
          </a:xfrm>
          <a:prstGeom prst="rect">
            <a:avLst/>
          </a:prstGeom>
          <a:solidFill>
            <a:srgbClr val="F2F2F2">
              <a:alpha val="50196"/>
            </a:srgbClr>
          </a:solidFill>
        </p:spPr>
        <p:txBody>
          <a:bodyPr wrap="square" rtlCol="0">
            <a:spAutoFit/>
          </a:bodyPr>
          <a:lstStyle/>
          <a:p>
            <a:r>
              <a:rPr lang="es-CL" sz="2400" u="sng" dirty="0" smtClean="0">
                <a:latin typeface="Times New Roman" pitchFamily="18" charset="0"/>
                <a:cs typeface="Times New Roman" pitchFamily="18" charset="0"/>
              </a:rPr>
              <a:t>Seis medios institucionales</a:t>
            </a:r>
            <a:r>
              <a:rPr lang="es-CL" sz="2400" dirty="0" smtClean="0">
                <a:latin typeface="Times New Roman" pitchFamily="18" charset="0"/>
                <a:cs typeface="Times New Roman" pitchFamily="18" charset="0"/>
              </a:rPr>
              <a:t>: (1) focalización de recursos, (2) </a:t>
            </a:r>
            <a:r>
              <a:rPr lang="es-CL" sz="2400" dirty="0" err="1" smtClean="0">
                <a:latin typeface="Times New Roman" pitchFamily="18" charset="0"/>
                <a:cs typeface="Times New Roman" pitchFamily="18" charset="0"/>
              </a:rPr>
              <a:t>sectorialismo</a:t>
            </a:r>
            <a:r>
              <a:rPr lang="es-CL" sz="2400" dirty="0" smtClean="0">
                <a:latin typeface="Times New Roman" pitchFamily="18" charset="0"/>
                <a:cs typeface="Times New Roman" pitchFamily="18" charset="0"/>
              </a:rPr>
              <a:t>, (3) espera, (4) personal ineficiente, (5) irregularidades y corrupción, (6) sobre-visibilidad</a:t>
            </a:r>
            <a:endParaRPr lang="es-CL" sz="2400" i="1" cap="small" dirty="0">
              <a:latin typeface="Times New Roman" pitchFamily="18" charset="0"/>
              <a:cs typeface="Times New Roman" pitchFamily="18" charset="0"/>
            </a:endParaRPr>
          </a:p>
        </p:txBody>
      </p:sp>
      <p:sp>
        <p:nvSpPr>
          <p:cNvPr id="12"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0"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14111"/>
            <a:ext cx="9144000" cy="6829778"/>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3581400" cy="6829778"/>
          </a:xfrm>
          <a:prstGeom prst="rect">
            <a:avLst/>
          </a:prstGeom>
        </p:spPr>
      </p:pic>
      <p:sp>
        <p:nvSpPr>
          <p:cNvPr id="5" name="TextBox 4"/>
          <p:cNvSpPr txBox="1"/>
          <p:nvPr/>
        </p:nvSpPr>
        <p:spPr>
          <a:xfrm>
            <a:off x="381000" y="1524000"/>
            <a:ext cx="7086600" cy="523220"/>
          </a:xfrm>
          <a:prstGeom prst="rect">
            <a:avLst/>
          </a:prstGeom>
          <a:solidFill>
            <a:srgbClr val="FFFFFF">
              <a:alpha val="74902"/>
            </a:srgbClr>
          </a:solidFill>
        </p:spPr>
        <p:txBody>
          <a:bodyPr wrap="square" rtlCol="0">
            <a:spAutoFit/>
          </a:bodyPr>
          <a:lstStyle/>
          <a:p>
            <a:r>
              <a:rPr lang="es-CL" sz="2800" b="1" cap="small" dirty="0" smtClean="0">
                <a:latin typeface="Times New Roman" pitchFamily="18" charset="0"/>
                <a:cs typeface="Times New Roman" pitchFamily="18" charset="0"/>
              </a:rPr>
              <a:t>Promoción Simbólica y Estigmatización</a:t>
            </a:r>
            <a:endParaRPr lang="es-CL" sz="2800" b="1" dirty="0">
              <a:latin typeface="Times New Roman" pitchFamily="18" charset="0"/>
              <a:cs typeface="Times New Roman" pitchFamily="18" charset="0"/>
            </a:endParaRPr>
          </a:p>
        </p:txBody>
      </p:sp>
      <p:sp>
        <p:nvSpPr>
          <p:cNvPr id="6" name="TextBox 5"/>
          <p:cNvSpPr txBox="1"/>
          <p:nvPr/>
        </p:nvSpPr>
        <p:spPr>
          <a:xfrm>
            <a:off x="1676400" y="3810000"/>
            <a:ext cx="6781800" cy="400110"/>
          </a:xfrm>
          <a:prstGeom prst="rect">
            <a:avLst/>
          </a:prstGeom>
          <a:solidFill>
            <a:srgbClr val="F2F2F2">
              <a:alpha val="50196"/>
            </a:srgbClr>
          </a:solidFill>
        </p:spPr>
        <p:txBody>
          <a:bodyPr wrap="square" rtlCol="0">
            <a:spAutoFit/>
          </a:bodyPr>
          <a:lstStyle/>
          <a:p>
            <a:r>
              <a:rPr lang="es-CL" sz="2000" dirty="0" smtClean="0">
                <a:latin typeface="Times New Roman" pitchFamily="18" charset="0"/>
                <a:cs typeface="Times New Roman" pitchFamily="18" charset="0"/>
              </a:rPr>
              <a:t>Representación histórica: de violencia política a criminal</a:t>
            </a:r>
            <a:endParaRPr lang="es-CL" sz="2000" dirty="0">
              <a:latin typeface="Times New Roman" pitchFamily="18" charset="0"/>
              <a:cs typeface="Times New Roman" pitchFamily="18" charset="0"/>
            </a:endParaRPr>
          </a:p>
        </p:txBody>
      </p:sp>
      <p:sp>
        <p:nvSpPr>
          <p:cNvPr id="13" name="TextBox 12"/>
          <p:cNvSpPr txBox="1"/>
          <p:nvPr/>
        </p:nvSpPr>
        <p:spPr>
          <a:xfrm>
            <a:off x="304800" y="5257800"/>
            <a:ext cx="8001000" cy="1015663"/>
          </a:xfrm>
          <a:prstGeom prst="rect">
            <a:avLst/>
          </a:prstGeom>
          <a:solidFill>
            <a:srgbClr val="FFFFFF">
              <a:alpha val="50196"/>
            </a:srgbClr>
          </a:solidFill>
        </p:spPr>
        <p:txBody>
          <a:bodyPr wrap="square" rtlCol="0">
            <a:spAutoFit/>
          </a:bodyPr>
          <a:lstStyle/>
          <a:p>
            <a:r>
              <a:rPr lang="es-CL" sz="2000" u="sng" dirty="0" smtClean="0">
                <a:latin typeface="Times New Roman" pitchFamily="18" charset="0"/>
                <a:cs typeface="Times New Roman" pitchFamily="18" charset="0"/>
              </a:rPr>
              <a:t>Conflicto entre dos bandas rivales: </a:t>
            </a:r>
            <a:r>
              <a:rPr lang="es-CL" sz="2000" i="1" dirty="0" smtClean="0">
                <a:latin typeface="Times New Roman" pitchFamily="18" charset="0"/>
                <a:cs typeface="Times New Roman" pitchFamily="18" charset="0"/>
              </a:rPr>
              <a:t>“Significa que somos peligro… O sea, aquí hay delincuencia, drogadicción, no sé… es como Sodoma y Gomorra… porque eso es la Zona Roja para ellos"</a:t>
            </a:r>
            <a:r>
              <a:rPr lang="es-CL" sz="2000" dirty="0" smtClean="0">
                <a:latin typeface="Times New Roman" pitchFamily="18" charset="0"/>
                <a:cs typeface="Times New Roman" pitchFamily="18" charset="0"/>
              </a:rPr>
              <a:t> (residente)</a:t>
            </a:r>
          </a:p>
        </p:txBody>
      </p:sp>
      <p:sp>
        <p:nvSpPr>
          <p:cNvPr id="12" name="TextBox 11"/>
          <p:cNvSpPr txBox="1"/>
          <p:nvPr/>
        </p:nvSpPr>
        <p:spPr>
          <a:xfrm>
            <a:off x="1676400" y="4567535"/>
            <a:ext cx="3733800" cy="400110"/>
          </a:xfrm>
          <a:prstGeom prst="rect">
            <a:avLst/>
          </a:prstGeom>
          <a:solidFill>
            <a:srgbClr val="F2F2F2">
              <a:alpha val="50196"/>
            </a:srgbClr>
          </a:solidFill>
        </p:spPr>
        <p:txBody>
          <a:bodyPr wrap="square" rtlCol="0">
            <a:spAutoFit/>
          </a:bodyPr>
          <a:lstStyle/>
          <a:p>
            <a:r>
              <a:rPr lang="es-CL" sz="2000" dirty="0" smtClean="0">
                <a:latin typeface="Times New Roman" pitchFamily="18" charset="0"/>
                <a:cs typeface="Times New Roman" pitchFamily="18" charset="0"/>
              </a:rPr>
              <a:t>Abandono y notoriedad</a:t>
            </a:r>
            <a:endParaRPr lang="es-CL" sz="2000" dirty="0">
              <a:latin typeface="Times New Roman" pitchFamily="18" charset="0"/>
              <a:cs typeface="Times New Roman" pitchFamily="18" charset="0"/>
            </a:endParaRPr>
          </a:p>
        </p:txBody>
      </p:sp>
      <p:sp>
        <p:nvSpPr>
          <p:cNvPr id="16" name="TextBox 15"/>
          <p:cNvSpPr txBox="1"/>
          <p:nvPr/>
        </p:nvSpPr>
        <p:spPr>
          <a:xfrm>
            <a:off x="1676400" y="2209800"/>
            <a:ext cx="6934200" cy="400110"/>
          </a:xfrm>
          <a:prstGeom prst="rect">
            <a:avLst/>
          </a:prstGeom>
          <a:solidFill>
            <a:srgbClr val="F2F2F2">
              <a:alpha val="50196"/>
            </a:srgbClr>
          </a:solidFill>
        </p:spPr>
        <p:txBody>
          <a:bodyPr wrap="square" rtlCol="0">
            <a:spAutoFit/>
          </a:bodyPr>
          <a:lstStyle/>
          <a:p>
            <a:r>
              <a:rPr lang="es-CL" sz="2000" dirty="0" smtClean="0">
                <a:latin typeface="Times New Roman" pitchFamily="18" charset="0"/>
                <a:cs typeface="Times New Roman" pitchFamily="18" charset="0"/>
              </a:rPr>
              <a:t>Infiernos urbanos, áreas para no ir, normalización de patologías</a:t>
            </a:r>
            <a:endParaRPr lang="es-CL" sz="2000" dirty="0">
              <a:latin typeface="Times New Roman" pitchFamily="18" charset="0"/>
              <a:cs typeface="Times New Roman" pitchFamily="18" charset="0"/>
            </a:endParaRPr>
          </a:p>
        </p:txBody>
      </p:sp>
      <p:sp>
        <p:nvSpPr>
          <p:cNvPr id="17" name="TextBox 16"/>
          <p:cNvSpPr txBox="1"/>
          <p:nvPr/>
        </p:nvSpPr>
        <p:spPr>
          <a:xfrm>
            <a:off x="1676400" y="2971800"/>
            <a:ext cx="7239000" cy="707886"/>
          </a:xfrm>
          <a:prstGeom prst="rect">
            <a:avLst/>
          </a:prstGeom>
          <a:solidFill>
            <a:srgbClr val="F2F2F2">
              <a:alpha val="50196"/>
            </a:srgbClr>
          </a:solidFill>
        </p:spPr>
        <p:txBody>
          <a:bodyPr wrap="square" rtlCol="0">
            <a:spAutoFit/>
          </a:bodyPr>
          <a:lstStyle/>
          <a:p>
            <a:r>
              <a:rPr lang="es-CL" sz="2000" dirty="0" smtClean="0">
                <a:latin typeface="Times New Roman" pitchFamily="18" charset="0"/>
                <a:cs typeface="Times New Roman" pitchFamily="18" charset="0"/>
              </a:rPr>
              <a:t>Exposición de los medios en Chile: ↘ tasas de delincuencia, ↗ tasas de miedo</a:t>
            </a:r>
            <a:endParaRPr lang="es-CL" sz="2000" dirty="0">
              <a:latin typeface="Times New Roman" pitchFamily="18" charset="0"/>
              <a:cs typeface="Times New Roman" pitchFamily="18" charset="0"/>
            </a:endParaRPr>
          </a:p>
        </p:txBody>
      </p:sp>
      <p:sp>
        <p:nvSpPr>
          <p:cNvPr id="19"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4"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Imagen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362200"/>
            <a:ext cx="9144000" cy="2438400"/>
          </a:xfrm>
          <a:prstGeom prst="rect">
            <a:avLst/>
          </a:prstGeom>
        </p:spPr>
      </p:pic>
      <p:sp>
        <p:nvSpPr>
          <p:cNvPr id="6" name="TextBox 5"/>
          <p:cNvSpPr txBox="1"/>
          <p:nvPr/>
        </p:nvSpPr>
        <p:spPr>
          <a:xfrm>
            <a:off x="1676400" y="2438400"/>
            <a:ext cx="7315200" cy="830997"/>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Estrategias de respuesta: disimulación, micro-diferencias, denigración lateral, internalización completa</a:t>
            </a:r>
          </a:p>
        </p:txBody>
      </p:sp>
      <p:sp>
        <p:nvSpPr>
          <p:cNvPr id="17" name="TextBox 16"/>
          <p:cNvSpPr txBox="1"/>
          <p:nvPr/>
        </p:nvSpPr>
        <p:spPr>
          <a:xfrm>
            <a:off x="228600" y="5001161"/>
            <a:ext cx="8610600" cy="1261884"/>
          </a:xfrm>
          <a:prstGeom prst="rect">
            <a:avLst/>
          </a:prstGeom>
          <a:noFill/>
        </p:spPr>
        <p:txBody>
          <a:bodyPr wrap="square" rtlCol="0">
            <a:spAutoFit/>
          </a:bodyPr>
          <a:lstStyle/>
          <a:p>
            <a:pPr algn="just"/>
            <a:r>
              <a:rPr lang="es-CL" sz="1900" u="sng" dirty="0" smtClean="0">
                <a:latin typeface="Times New Roman" pitchFamily="18" charset="0"/>
                <a:cs typeface="Times New Roman" pitchFamily="18" charset="0"/>
              </a:rPr>
              <a:t>Denigración lateral</a:t>
            </a:r>
            <a:r>
              <a:rPr lang="es-CL" sz="1900" i="1" dirty="0" smtClean="0">
                <a:latin typeface="Times New Roman" pitchFamily="18" charset="0"/>
                <a:cs typeface="Times New Roman" pitchFamily="18" charset="0"/>
              </a:rPr>
              <a:t>: “Creo que esta imagen es producida por los mismos delincuentes adolescentes, porque estos niños de 10 años que andan con armas ya son delincuentes. Ellos son responsables de la pobre clasificación de Santo Tomás y La </a:t>
            </a:r>
            <a:r>
              <a:rPr lang="es-CL" sz="1900" i="1" dirty="0" err="1" smtClean="0">
                <a:latin typeface="Times New Roman" pitchFamily="18" charset="0"/>
                <a:cs typeface="Times New Roman" pitchFamily="18" charset="0"/>
              </a:rPr>
              <a:t>Pintana</a:t>
            </a:r>
            <a:r>
              <a:rPr lang="es-CL" sz="1900" i="1" dirty="0" smtClean="0">
                <a:latin typeface="Times New Roman" pitchFamily="18" charset="0"/>
                <a:cs typeface="Times New Roman" pitchFamily="18" charset="0"/>
              </a:rPr>
              <a:t>… porque son flojos… no les gusta trabajar, les gusta la vida fácil"</a:t>
            </a:r>
            <a:r>
              <a:rPr lang="es-CL" sz="1900" dirty="0" smtClean="0">
                <a:latin typeface="Times New Roman" pitchFamily="18" charset="0"/>
                <a:cs typeface="Times New Roman" pitchFamily="18" charset="0"/>
              </a:rPr>
              <a:t> (Residente)</a:t>
            </a:r>
            <a:endParaRPr lang="es-CL" sz="1900" dirty="0">
              <a:latin typeface="Times New Roman" pitchFamily="18" charset="0"/>
              <a:cs typeface="Times New Roman" pitchFamily="18" charset="0"/>
            </a:endParaRPr>
          </a:p>
        </p:txBody>
      </p:sp>
      <p:sp>
        <p:nvSpPr>
          <p:cNvPr id="15" name="TextBox 14"/>
          <p:cNvSpPr txBox="1"/>
          <p:nvPr/>
        </p:nvSpPr>
        <p:spPr>
          <a:xfrm>
            <a:off x="1676400" y="3657600"/>
            <a:ext cx="5562600" cy="830997"/>
          </a:xfrm>
          <a:prstGeom prst="rect">
            <a:avLst/>
          </a:prstGeom>
          <a:solidFill>
            <a:srgbClr val="F2F2F2">
              <a:alpha val="50196"/>
            </a:srgbClr>
          </a:solidFill>
        </p:spPr>
        <p:txBody>
          <a:bodyPr wrap="square" rtlCol="0">
            <a:spAutoFit/>
          </a:bodyPr>
          <a:lstStyle/>
          <a:p>
            <a:r>
              <a:rPr lang="es-CL" sz="2400" dirty="0" smtClean="0">
                <a:latin typeface="Times New Roman" pitchFamily="18" charset="0"/>
                <a:cs typeface="Times New Roman" pitchFamily="18" charset="0"/>
              </a:rPr>
              <a:t>Estrategias de auto-preservación: ambivalencias, normalización, disputa</a:t>
            </a:r>
            <a:endParaRPr lang="es-CL" sz="2000" dirty="0" smtClean="0">
              <a:latin typeface="Times New Roman" pitchFamily="18" charset="0"/>
              <a:cs typeface="Times New Roman" pitchFamily="18" charset="0"/>
            </a:endParaRPr>
          </a:p>
        </p:txBody>
      </p:sp>
      <p:sp>
        <p:nvSpPr>
          <p:cNvPr id="13"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6" name="TextBox 4"/>
          <p:cNvSpPr txBox="1"/>
          <p:nvPr/>
        </p:nvSpPr>
        <p:spPr>
          <a:xfrm>
            <a:off x="381000" y="1524000"/>
            <a:ext cx="7086600" cy="523220"/>
          </a:xfrm>
          <a:prstGeom prst="rect">
            <a:avLst/>
          </a:prstGeom>
          <a:solidFill>
            <a:srgbClr val="FFFFFF">
              <a:alpha val="74902"/>
            </a:srgbClr>
          </a:solidFill>
        </p:spPr>
        <p:txBody>
          <a:bodyPr wrap="square" rtlCol="0">
            <a:spAutoFit/>
          </a:bodyPr>
          <a:lstStyle/>
          <a:p>
            <a:r>
              <a:rPr lang="es-CL" sz="2800" b="1" cap="small" dirty="0" smtClean="0">
                <a:latin typeface="Times New Roman" pitchFamily="18" charset="0"/>
                <a:cs typeface="Times New Roman" pitchFamily="18" charset="0"/>
              </a:rPr>
              <a:t>Promoción Simbólica y Estigmatización</a:t>
            </a:r>
            <a:endParaRPr lang="es-CL" sz="2800" b="1" dirty="0">
              <a:latin typeface="Times New Roman" pitchFamily="18" charset="0"/>
              <a:cs typeface="Times New Roman" pitchFamily="18" charset="0"/>
            </a:endParaRPr>
          </a:p>
        </p:txBody>
      </p:sp>
      <p:sp>
        <p:nvSpPr>
          <p:cNvPr id="10"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14111"/>
            <a:ext cx="9144000" cy="6829778"/>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657600"/>
            <a:ext cx="9144000" cy="1828800"/>
          </a:xfrm>
          <a:prstGeom prst="rect">
            <a:avLst/>
          </a:prstGeom>
        </p:spPr>
      </p:pic>
      <p:sp>
        <p:nvSpPr>
          <p:cNvPr id="5" name="TextBox 4"/>
          <p:cNvSpPr txBox="1"/>
          <p:nvPr/>
        </p:nvSpPr>
        <p:spPr>
          <a:xfrm>
            <a:off x="381000" y="1524000"/>
            <a:ext cx="8382000" cy="523220"/>
          </a:xfrm>
          <a:prstGeom prst="rect">
            <a:avLst/>
          </a:prstGeom>
          <a:noFill/>
        </p:spPr>
        <p:txBody>
          <a:bodyPr wrap="square" rtlCol="0">
            <a:spAutoFit/>
          </a:bodyPr>
          <a:lstStyle/>
          <a:p>
            <a:r>
              <a:rPr lang="es-CL" sz="2800" b="1" cap="small" dirty="0" smtClean="0">
                <a:latin typeface="Times New Roman" pitchFamily="18" charset="0"/>
                <a:cs typeface="Times New Roman" pitchFamily="18" charset="0"/>
              </a:rPr>
              <a:t>Conclusiones parciales</a:t>
            </a:r>
            <a:endParaRPr lang="es-CL" sz="2800" b="1" dirty="0">
              <a:latin typeface="Times New Roman" pitchFamily="18" charset="0"/>
              <a:cs typeface="Times New Roman" pitchFamily="18" charset="0"/>
            </a:endParaRPr>
          </a:p>
        </p:txBody>
      </p:sp>
      <p:sp>
        <p:nvSpPr>
          <p:cNvPr id="10" name="Rectángulo 7"/>
          <p:cNvSpPr/>
          <p:nvPr/>
        </p:nvSpPr>
        <p:spPr>
          <a:xfrm>
            <a:off x="1714500" y="2438400"/>
            <a:ext cx="6667500" cy="5074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7"/>
          <p:cNvSpPr/>
          <p:nvPr/>
        </p:nvSpPr>
        <p:spPr>
          <a:xfrm>
            <a:off x="1714500" y="3150169"/>
            <a:ext cx="5676900" cy="5074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7"/>
          <p:cNvSpPr/>
          <p:nvPr/>
        </p:nvSpPr>
        <p:spPr>
          <a:xfrm>
            <a:off x="1714500" y="3912169"/>
            <a:ext cx="6210300" cy="5074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1938992"/>
          </a:xfrm>
          <a:prstGeom prst="rect">
            <a:avLst/>
          </a:prstGeom>
          <a:noFill/>
        </p:spPr>
        <p:txBody>
          <a:bodyPr wrap="square" rtlCol="0">
            <a:spAutoFit/>
          </a:bodyPr>
          <a:lstStyle/>
          <a:p>
            <a:r>
              <a:rPr lang="es-CL" sz="2400" dirty="0" smtClean="0">
                <a:latin typeface="Times New Roman" pitchFamily="18" charset="0"/>
                <a:cs typeface="Times New Roman" pitchFamily="18" charset="0"/>
              </a:rPr>
              <a:t>Problemas sociales por desinversiones (Zonas Rojas)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Problemas sociales por inacción e ineficacia</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Problemas sociales por estigmatización territorial</a:t>
            </a:r>
            <a:endParaRPr lang="es-CL" sz="2400" dirty="0">
              <a:latin typeface="Times New Roman" pitchFamily="18" charset="0"/>
              <a:cs typeface="Times New Roman" pitchFamily="18" charset="0"/>
            </a:endParaRPr>
          </a:p>
        </p:txBody>
      </p:sp>
      <p:sp>
        <p:nvSpPr>
          <p:cNvPr id="16"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1"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Imagen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3657600" cy="6858000"/>
          </a:xfrm>
          <a:prstGeom prst="rect">
            <a:avLst/>
          </a:prstGeom>
        </p:spPr>
      </p:pic>
      <p:sp>
        <p:nvSpPr>
          <p:cNvPr id="5" name="TextBox 4"/>
          <p:cNvSpPr txBox="1"/>
          <p:nvPr/>
        </p:nvSpPr>
        <p:spPr>
          <a:xfrm>
            <a:off x="381000" y="1524000"/>
            <a:ext cx="69342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Conclusiones </a:t>
            </a:r>
            <a:r>
              <a:rPr lang="es-CL" sz="2800" b="1" cap="small" dirty="0" smtClean="0">
                <a:latin typeface="Times New Roman" pitchFamily="18" charset="0"/>
                <a:cs typeface="Times New Roman" pitchFamily="18" charset="0"/>
              </a:rPr>
              <a:t>Generales</a:t>
            </a:r>
            <a:endParaRPr lang="es-CL" sz="2800" b="1" dirty="0">
              <a:latin typeface="Times New Roman" pitchFamily="18" charset="0"/>
              <a:cs typeface="Times New Roman" pitchFamily="18" charset="0"/>
            </a:endParaRPr>
          </a:p>
        </p:txBody>
      </p:sp>
      <p:sp>
        <p:nvSpPr>
          <p:cNvPr id="11" name="Rectángulo 7"/>
          <p:cNvSpPr/>
          <p:nvPr/>
        </p:nvSpPr>
        <p:spPr>
          <a:xfrm>
            <a:off x="1714500" y="2438400"/>
            <a:ext cx="6057900" cy="5074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7"/>
          <p:cNvSpPr/>
          <p:nvPr/>
        </p:nvSpPr>
        <p:spPr>
          <a:xfrm>
            <a:off x="1714500" y="3226369"/>
            <a:ext cx="6057900" cy="812231"/>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096000" cy="1569660"/>
          </a:xfrm>
          <a:prstGeom prst="rect">
            <a:avLst/>
          </a:prstGeom>
          <a:noFill/>
        </p:spPr>
        <p:txBody>
          <a:bodyPr wrap="square" rtlCol="0">
            <a:spAutoFit/>
          </a:bodyPr>
          <a:lstStyle/>
          <a:p>
            <a:r>
              <a:rPr lang="es-CL" sz="2400" dirty="0" smtClean="0">
                <a:latin typeface="Times New Roman" pitchFamily="18" charset="0"/>
                <a:cs typeface="Times New Roman" pitchFamily="18" charset="0"/>
              </a:rPr>
              <a:t>Varias instituciones creando problemas sociales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Implicancias para efectos de barrio y políticas de mezcla social</a:t>
            </a:r>
            <a:endParaRPr lang="es-CL" sz="2400" dirty="0">
              <a:latin typeface="Times New Roman" pitchFamily="18" charset="0"/>
              <a:cs typeface="Times New Roman" pitchFamily="18" charset="0"/>
            </a:endParaRPr>
          </a:p>
        </p:txBody>
      </p:sp>
      <p:sp>
        <p:nvSpPr>
          <p:cNvPr id="15"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0"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extBox 4"/>
          <p:cNvSpPr txBox="1"/>
          <p:nvPr/>
        </p:nvSpPr>
        <p:spPr>
          <a:xfrm>
            <a:off x="381000" y="3124200"/>
            <a:ext cx="8382000" cy="523220"/>
          </a:xfrm>
          <a:prstGeom prst="rect">
            <a:avLst/>
          </a:prstGeom>
          <a:noFill/>
        </p:spPr>
        <p:txBody>
          <a:bodyPr wrap="square" rtlCol="0">
            <a:spAutoFit/>
          </a:bodyPr>
          <a:lstStyle/>
          <a:p>
            <a:pPr algn="ctr"/>
            <a:r>
              <a:rPr lang="es-CL" sz="2800" b="1" cap="small" dirty="0" smtClean="0">
                <a:latin typeface="Times New Roman" pitchFamily="18" charset="0"/>
                <a:cs typeface="Times New Roman" pitchFamily="18" charset="0"/>
              </a:rPr>
              <a:t>Muchas Gracias!</a:t>
            </a:r>
            <a:endParaRPr lang="es-CL" sz="2800" b="1" dirty="0">
              <a:latin typeface="Times New Roman" pitchFamily="18" charset="0"/>
              <a:cs typeface="Times New Roman" pitchFamily="18" charset="0"/>
            </a:endParaRPr>
          </a:p>
        </p:txBody>
      </p:sp>
      <p:sp>
        <p:nvSpPr>
          <p:cNvPr id="9"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6"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7" name="Imagen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67000" y="0"/>
            <a:ext cx="3124200" cy="6858000"/>
          </a:xfrm>
          <a:prstGeom prst="rect">
            <a:avLst/>
          </a:prstGeom>
        </p:spPr>
      </p:pic>
      <p:sp>
        <p:nvSpPr>
          <p:cNvPr id="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
        <p:nvSpPr>
          <p:cNvPr id="5" name="TextBox 4"/>
          <p:cNvSpPr txBox="1"/>
          <p:nvPr/>
        </p:nvSpPr>
        <p:spPr>
          <a:xfrm>
            <a:off x="381000" y="1524000"/>
            <a:ext cx="52578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Resumen de la Presentación</a:t>
            </a:r>
            <a:endParaRPr lang="es-CL" sz="2800" b="1" cap="small" dirty="0">
              <a:latin typeface="Times New Roman" pitchFamily="18" charset="0"/>
              <a:cs typeface="Times New Roman" pitchFamily="18" charset="0"/>
            </a:endParaRPr>
          </a:p>
        </p:txBody>
      </p:sp>
      <p:sp>
        <p:nvSpPr>
          <p:cNvPr id="9" name="Rectángulo 8"/>
          <p:cNvSpPr/>
          <p:nvPr/>
        </p:nvSpPr>
        <p:spPr>
          <a:xfrm>
            <a:off x="1676400" y="2438400"/>
            <a:ext cx="6172200" cy="52322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p:cNvSpPr/>
          <p:nvPr/>
        </p:nvSpPr>
        <p:spPr>
          <a:xfrm>
            <a:off x="1676400" y="3140095"/>
            <a:ext cx="4419600" cy="52322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676400" y="3866465"/>
            <a:ext cx="5410200" cy="52322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1"/>
          <p:cNvSpPr/>
          <p:nvPr/>
        </p:nvSpPr>
        <p:spPr>
          <a:xfrm>
            <a:off x="1676400" y="4572000"/>
            <a:ext cx="4267200" cy="52322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1"/>
          <p:cNvSpPr/>
          <p:nvPr/>
        </p:nvSpPr>
        <p:spPr>
          <a:xfrm>
            <a:off x="1676400" y="5420380"/>
            <a:ext cx="6781800" cy="113282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4154984"/>
          </a:xfrm>
          <a:prstGeom prst="rect">
            <a:avLst/>
          </a:prstGeom>
          <a:noFill/>
        </p:spPr>
        <p:txBody>
          <a:bodyPr wrap="square" rtlCol="0">
            <a:spAutoFit/>
          </a:bodyPr>
          <a:lstStyle/>
          <a:p>
            <a:r>
              <a:rPr lang="es-CL" sz="2400" dirty="0" smtClean="0">
                <a:latin typeface="Times New Roman" pitchFamily="18" charset="0"/>
                <a:cs typeface="Times New Roman" pitchFamily="18" charset="0"/>
              </a:rPr>
              <a:t>Críticas a la investigación con ‘efectos de barrio’</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Un marco institucional alternativo</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Evidencia de casos de estudio en Santiago</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Conexión con problemas sociales</a:t>
            </a:r>
          </a:p>
          <a:p>
            <a:endParaRPr lang="es-CL" sz="2400" dirty="0" smtClean="0">
              <a:latin typeface="Times New Roman" pitchFamily="18" charset="0"/>
              <a:cs typeface="Times New Roman" pitchFamily="18" charset="0"/>
            </a:endParaRPr>
          </a:p>
          <a:p>
            <a:r>
              <a:rPr lang="es-CL" sz="2400" b="1" dirty="0" smtClean="0">
                <a:latin typeface="Times New Roman" pitchFamily="18" charset="0"/>
                <a:cs typeface="Times New Roman" pitchFamily="18" charset="0"/>
              </a:rPr>
              <a:t>Pregunta de investigación</a:t>
            </a:r>
            <a:r>
              <a:rPr lang="es-CL" sz="2400" dirty="0" smtClean="0">
                <a:latin typeface="Times New Roman" pitchFamily="18" charset="0"/>
                <a:cs typeface="Times New Roman" pitchFamily="18" charset="0"/>
              </a:rPr>
              <a:t>: </a:t>
            </a:r>
            <a:r>
              <a:rPr lang="es-CL" sz="2400" i="1" dirty="0" smtClean="0">
                <a:latin typeface="Times New Roman" pitchFamily="18" charset="0"/>
                <a:cs typeface="Times New Roman" pitchFamily="18" charset="0"/>
              </a:rPr>
              <a:t>¿De qué manera las prácticas de instituciones externas influencian la creación de problemas sociales barrios marginales?</a:t>
            </a:r>
          </a:p>
        </p:txBody>
      </p:sp>
      <p:sp>
        <p:nvSpPr>
          <p:cNvPr id="11"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19" y="1524000"/>
            <a:ext cx="9144000" cy="3352800"/>
          </a:xfrm>
          <a:prstGeom prst="rect">
            <a:avLst/>
          </a:prstGeom>
        </p:spPr>
      </p:pic>
      <p:sp>
        <p:nvSpPr>
          <p:cNvPr id="5" name="TextBox 4"/>
          <p:cNvSpPr txBox="1"/>
          <p:nvPr/>
        </p:nvSpPr>
        <p:spPr>
          <a:xfrm>
            <a:off x="381000" y="1524000"/>
            <a:ext cx="57150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Efectos de barrio y sus críticas</a:t>
            </a:r>
            <a:endParaRPr lang="es-CL" sz="2800" b="1" dirty="0">
              <a:latin typeface="Times New Roman" pitchFamily="18" charset="0"/>
              <a:cs typeface="Times New Roman" pitchFamily="18" charset="0"/>
            </a:endParaRPr>
          </a:p>
        </p:txBody>
      </p:sp>
      <p:sp>
        <p:nvSpPr>
          <p:cNvPr id="10" name="Rectángulo 9"/>
          <p:cNvSpPr/>
          <p:nvPr/>
        </p:nvSpPr>
        <p:spPr>
          <a:xfrm>
            <a:off x="1676400" y="2421523"/>
            <a:ext cx="53340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p:cNvSpPr/>
          <p:nvPr/>
        </p:nvSpPr>
        <p:spPr>
          <a:xfrm>
            <a:off x="1676400" y="3159211"/>
            <a:ext cx="62484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672281" y="3886200"/>
            <a:ext cx="3585519" cy="477796"/>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1938992"/>
          </a:xfrm>
          <a:prstGeom prst="rect">
            <a:avLst/>
          </a:prstGeom>
          <a:noFill/>
        </p:spPr>
        <p:txBody>
          <a:bodyPr wrap="square" rtlCol="0">
            <a:spAutoFit/>
          </a:bodyPr>
          <a:lstStyle/>
          <a:p>
            <a:r>
              <a:rPr lang="es-CL" sz="2400" dirty="0" smtClean="0">
                <a:latin typeface="Times New Roman" pitchFamily="18" charset="0"/>
                <a:cs typeface="Times New Roman" pitchFamily="18" charset="0"/>
              </a:rPr>
              <a:t>Pobreza concentrada y problemas sociales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Efectos de barrio como tradición de investigación</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Críticas externas e internas</a:t>
            </a:r>
            <a:endParaRPr lang="es-CL" sz="2400" dirty="0">
              <a:latin typeface="Times New Roman" pitchFamily="18" charset="0"/>
              <a:cs typeface="Times New Roman" pitchFamily="18" charset="0"/>
            </a:endParaRPr>
          </a:p>
        </p:txBody>
      </p:sp>
      <p:sp>
        <p:nvSpPr>
          <p:cNvPr id="16"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2438400" cy="6858000"/>
          </a:xfrm>
          <a:prstGeom prst="rect">
            <a:avLst/>
          </a:prstGeom>
        </p:spPr>
      </p:pic>
      <p:sp>
        <p:nvSpPr>
          <p:cNvPr id="5" name="TextBox 4"/>
          <p:cNvSpPr txBox="1"/>
          <p:nvPr/>
        </p:nvSpPr>
        <p:spPr>
          <a:xfrm>
            <a:off x="381000" y="1524000"/>
            <a:ext cx="78486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Marco alternativo: Instituciones Totales</a:t>
            </a:r>
            <a:endParaRPr lang="es-CL" sz="2800" b="1" dirty="0">
              <a:latin typeface="Times New Roman" pitchFamily="18" charset="0"/>
              <a:cs typeface="Times New Roman" pitchFamily="18" charset="0"/>
            </a:endParaRPr>
          </a:p>
        </p:txBody>
      </p:sp>
      <p:sp>
        <p:nvSpPr>
          <p:cNvPr id="10" name="Rectángulo 9"/>
          <p:cNvSpPr/>
          <p:nvPr/>
        </p:nvSpPr>
        <p:spPr>
          <a:xfrm>
            <a:off x="1657865" y="2438400"/>
            <a:ext cx="4514335"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p:cNvSpPr/>
          <p:nvPr/>
        </p:nvSpPr>
        <p:spPr>
          <a:xfrm>
            <a:off x="1652717" y="3140095"/>
            <a:ext cx="5052883"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652717" y="3896380"/>
            <a:ext cx="4748083"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1"/>
          <p:cNvSpPr/>
          <p:nvPr/>
        </p:nvSpPr>
        <p:spPr>
          <a:xfrm>
            <a:off x="1652717" y="4658380"/>
            <a:ext cx="3376483"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2677656"/>
          </a:xfrm>
          <a:prstGeom prst="rect">
            <a:avLst/>
          </a:prstGeom>
          <a:noFill/>
        </p:spPr>
        <p:txBody>
          <a:bodyPr wrap="square" rtlCol="0">
            <a:spAutoFit/>
          </a:bodyPr>
          <a:lstStyle/>
          <a:p>
            <a:r>
              <a:rPr lang="es-CL" sz="2400" dirty="0" smtClean="0">
                <a:latin typeface="Times New Roman" pitchFamily="18" charset="0"/>
                <a:cs typeface="Times New Roman" pitchFamily="18" charset="0"/>
              </a:rPr>
              <a:t>La idea del “Espacio Institucional”</a:t>
            </a:r>
          </a:p>
          <a:p>
            <a:endParaRPr lang="es-CL" sz="2400" dirty="0" smtClean="0">
              <a:latin typeface="Times New Roman" pitchFamily="18" charset="0"/>
              <a:cs typeface="Times New Roman" pitchFamily="18" charset="0"/>
            </a:endParaRPr>
          </a:p>
          <a:p>
            <a:r>
              <a:rPr lang="es-CL" sz="2400" dirty="0" err="1" smtClean="0">
                <a:latin typeface="Times New Roman" pitchFamily="18" charset="0"/>
                <a:cs typeface="Times New Roman" pitchFamily="18" charset="0"/>
              </a:rPr>
              <a:t>Goffman</a:t>
            </a:r>
            <a:r>
              <a:rPr lang="es-CL" sz="2400" dirty="0" smtClean="0">
                <a:latin typeface="Times New Roman" pitchFamily="18" charset="0"/>
                <a:cs typeface="Times New Roman" pitchFamily="18" charset="0"/>
              </a:rPr>
              <a:t> y Foucault (asilos y cárceles)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Comparación con barrios marginales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Prácticas institucionales</a:t>
            </a:r>
            <a:endParaRPr lang="es-CL" sz="2400" dirty="0">
              <a:latin typeface="Times New Roman" pitchFamily="18" charset="0"/>
              <a:cs typeface="Times New Roman" pitchFamily="18" charset="0"/>
            </a:endParaRPr>
          </a:p>
        </p:txBody>
      </p:sp>
      <p:sp>
        <p:nvSpPr>
          <p:cNvPr id="17"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600" y="0"/>
            <a:ext cx="4343400" cy="6858000"/>
          </a:xfrm>
          <a:prstGeom prst="rect">
            <a:avLst/>
          </a:prstGeom>
        </p:spPr>
      </p:pic>
      <p:sp>
        <p:nvSpPr>
          <p:cNvPr id="5" name="TextBox 4"/>
          <p:cNvSpPr txBox="1"/>
          <p:nvPr/>
        </p:nvSpPr>
        <p:spPr>
          <a:xfrm>
            <a:off x="381000" y="1524000"/>
            <a:ext cx="85344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Marco alternativo: Geografías Institucionales</a:t>
            </a:r>
            <a:endParaRPr lang="es-CL" sz="2800" b="1" dirty="0">
              <a:latin typeface="Times New Roman" pitchFamily="18" charset="0"/>
              <a:cs typeface="Times New Roman" pitchFamily="18" charset="0"/>
            </a:endParaRPr>
          </a:p>
        </p:txBody>
      </p:sp>
      <p:sp>
        <p:nvSpPr>
          <p:cNvPr id="10" name="Rectángulo 9"/>
          <p:cNvSpPr/>
          <p:nvPr/>
        </p:nvSpPr>
        <p:spPr>
          <a:xfrm>
            <a:off x="1676400" y="2462591"/>
            <a:ext cx="3962400" cy="4330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p:cNvSpPr/>
          <p:nvPr/>
        </p:nvSpPr>
        <p:spPr>
          <a:xfrm>
            <a:off x="1676400" y="3200400"/>
            <a:ext cx="4495800" cy="43265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p:cNvSpPr/>
          <p:nvPr/>
        </p:nvSpPr>
        <p:spPr>
          <a:xfrm>
            <a:off x="1676400" y="3962400"/>
            <a:ext cx="6172200" cy="38665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1938992"/>
          </a:xfrm>
          <a:prstGeom prst="rect">
            <a:avLst/>
          </a:prstGeom>
          <a:noFill/>
        </p:spPr>
        <p:txBody>
          <a:bodyPr wrap="square" rtlCol="0">
            <a:spAutoFit/>
          </a:bodyPr>
          <a:lstStyle/>
          <a:p>
            <a:r>
              <a:rPr lang="es-CL" sz="2400" dirty="0" smtClean="0">
                <a:latin typeface="Times New Roman" pitchFamily="18" charset="0"/>
                <a:cs typeface="Times New Roman" pitchFamily="18" charset="0"/>
              </a:rPr>
              <a:t>Definición: rol de instituciones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Superposición con ‘</a:t>
            </a:r>
            <a:r>
              <a:rPr lang="es-CL" sz="2400" dirty="0" err="1" smtClean="0">
                <a:latin typeface="Times New Roman" pitchFamily="18" charset="0"/>
                <a:cs typeface="Times New Roman" pitchFamily="18" charset="0"/>
              </a:rPr>
              <a:t>gerencialismo</a:t>
            </a:r>
            <a:r>
              <a:rPr lang="es-CL" sz="2400" dirty="0" smtClean="0">
                <a:latin typeface="Times New Roman" pitchFamily="18" charset="0"/>
                <a:cs typeface="Times New Roman" pitchFamily="18" charset="0"/>
              </a:rPr>
              <a:t>’</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‘Aproximación institucional’ como </a:t>
            </a:r>
            <a:r>
              <a:rPr lang="es-CL" sz="2400" dirty="0">
                <a:latin typeface="Times New Roman" pitchFamily="18" charset="0"/>
                <a:cs typeface="Times New Roman" pitchFamily="18" charset="0"/>
              </a:rPr>
              <a:t>p</a:t>
            </a:r>
            <a:r>
              <a:rPr lang="es-CL" sz="2400" dirty="0" smtClean="0">
                <a:latin typeface="Times New Roman" pitchFamily="18" charset="0"/>
                <a:cs typeface="Times New Roman" pitchFamily="18" charset="0"/>
              </a:rPr>
              <a:t>unto medio</a:t>
            </a:r>
          </a:p>
        </p:txBody>
      </p:sp>
      <p:sp>
        <p:nvSpPr>
          <p:cNvPr id="16"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2" name="Imagen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362200"/>
            <a:ext cx="9144000" cy="2743200"/>
          </a:xfrm>
          <a:prstGeom prst="rect">
            <a:avLst/>
          </a:prstGeom>
        </p:spPr>
      </p:pic>
      <p:sp>
        <p:nvSpPr>
          <p:cNvPr id="18" name="Rectángulo 9"/>
          <p:cNvSpPr/>
          <p:nvPr/>
        </p:nvSpPr>
        <p:spPr>
          <a:xfrm>
            <a:off x="1676400" y="2462591"/>
            <a:ext cx="6172200" cy="4330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9"/>
          <p:cNvSpPr/>
          <p:nvPr/>
        </p:nvSpPr>
        <p:spPr>
          <a:xfrm>
            <a:off x="1676400" y="3200400"/>
            <a:ext cx="4191000" cy="4330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9"/>
          <p:cNvSpPr/>
          <p:nvPr/>
        </p:nvSpPr>
        <p:spPr>
          <a:xfrm>
            <a:off x="1676400" y="3962400"/>
            <a:ext cx="3200400" cy="43301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858000" cy="1938992"/>
          </a:xfrm>
          <a:prstGeom prst="rect">
            <a:avLst/>
          </a:prstGeom>
          <a:noFill/>
        </p:spPr>
        <p:txBody>
          <a:bodyPr wrap="square" rtlCol="0">
            <a:spAutoFit/>
          </a:bodyPr>
          <a:lstStyle/>
          <a:p>
            <a:r>
              <a:rPr lang="es-CL" sz="2400" dirty="0" smtClean="0">
                <a:latin typeface="Times New Roman" pitchFamily="18" charset="0"/>
                <a:cs typeface="Times New Roman" pitchFamily="18" charset="0"/>
              </a:rPr>
              <a:t>Definición: instituciones económicas y políticas</a:t>
            </a:r>
          </a:p>
          <a:p>
            <a:endParaRPr lang="es-CL" sz="2400" i="1" cap="small"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Críticas a la Escuela de Chicago</a:t>
            </a:r>
          </a:p>
          <a:p>
            <a:endParaRPr lang="es-CL" sz="2400" i="1" cap="small"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Visión de la segregación</a:t>
            </a:r>
          </a:p>
        </p:txBody>
      </p:sp>
      <p:sp>
        <p:nvSpPr>
          <p:cNvPr id="17" name="TextBox 16"/>
          <p:cNvSpPr txBox="1"/>
          <p:nvPr/>
        </p:nvSpPr>
        <p:spPr>
          <a:xfrm>
            <a:off x="381000" y="1524000"/>
            <a:ext cx="83820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Marco alternativo: Economía Política Urbana</a:t>
            </a:r>
            <a:endParaRPr lang="es-CL" sz="2800" b="1" dirty="0">
              <a:latin typeface="Times New Roman" pitchFamily="18" charset="0"/>
              <a:cs typeface="Times New Roman" pitchFamily="18" charset="0"/>
            </a:endParaRPr>
          </a:p>
        </p:txBody>
      </p:sp>
      <p:sp>
        <p:nvSpPr>
          <p:cNvPr id="13"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2"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Imagen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67000" y="0"/>
            <a:ext cx="2057400" cy="6858000"/>
          </a:xfrm>
          <a:prstGeom prst="rect">
            <a:avLst/>
          </a:prstGeom>
        </p:spPr>
      </p:pic>
      <p:sp>
        <p:nvSpPr>
          <p:cNvPr id="9" name="Rectángulo 8"/>
          <p:cNvSpPr/>
          <p:nvPr/>
        </p:nvSpPr>
        <p:spPr>
          <a:xfrm>
            <a:off x="1676401" y="2440459"/>
            <a:ext cx="3809999"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p:cNvSpPr/>
          <p:nvPr/>
        </p:nvSpPr>
        <p:spPr>
          <a:xfrm>
            <a:off x="1676399" y="3194163"/>
            <a:ext cx="2856412"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9"/>
          <p:cNvSpPr/>
          <p:nvPr/>
        </p:nvSpPr>
        <p:spPr>
          <a:xfrm>
            <a:off x="1676400" y="3896380"/>
            <a:ext cx="50292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9"/>
          <p:cNvSpPr/>
          <p:nvPr/>
        </p:nvSpPr>
        <p:spPr>
          <a:xfrm>
            <a:off x="1676400" y="5344180"/>
            <a:ext cx="25908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TextBox 5"/>
          <p:cNvSpPr txBox="1"/>
          <p:nvPr/>
        </p:nvSpPr>
        <p:spPr>
          <a:xfrm>
            <a:off x="1676400" y="2438400"/>
            <a:ext cx="6781800" cy="3416320"/>
          </a:xfrm>
          <a:prstGeom prst="rect">
            <a:avLst/>
          </a:prstGeom>
          <a:noFill/>
        </p:spPr>
        <p:txBody>
          <a:bodyPr wrap="square" rtlCol="0">
            <a:spAutoFit/>
          </a:bodyPr>
          <a:lstStyle/>
          <a:p>
            <a:r>
              <a:rPr lang="es-CL" sz="2400" dirty="0" smtClean="0">
                <a:latin typeface="Times New Roman" pitchFamily="18" charset="0"/>
                <a:cs typeface="Times New Roman" pitchFamily="18" charset="0"/>
              </a:rPr>
              <a:t>Inversiones - desinversiones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Inacción e ineficacia</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Promoción simbólica - estigmatización</a:t>
            </a:r>
          </a:p>
          <a:p>
            <a:endParaRPr lang="es-CL" sz="2400" dirty="0" smtClean="0">
              <a:latin typeface="Times New Roman" pitchFamily="18" charset="0"/>
              <a:cs typeface="Times New Roman" pitchFamily="18" charset="0"/>
            </a:endParaRPr>
          </a:p>
          <a:p>
            <a:endParaRPr lang="es-CL" sz="2400" dirty="0" smtClean="0">
              <a:latin typeface="Times New Roman" pitchFamily="18" charset="0"/>
              <a:cs typeface="Times New Roman" pitchFamily="18" charset="0"/>
            </a:endParaRP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Casos y métodos</a:t>
            </a:r>
            <a:endParaRPr lang="es-CL" sz="2400" dirty="0">
              <a:latin typeface="Times New Roman" pitchFamily="18" charset="0"/>
              <a:cs typeface="Times New Roman" pitchFamily="18" charset="0"/>
            </a:endParaRPr>
          </a:p>
        </p:txBody>
      </p:sp>
      <p:sp>
        <p:nvSpPr>
          <p:cNvPr id="14" name="TextBox 13"/>
          <p:cNvSpPr txBox="1"/>
          <p:nvPr/>
        </p:nvSpPr>
        <p:spPr>
          <a:xfrm>
            <a:off x="381000" y="1524000"/>
            <a:ext cx="7696200" cy="523220"/>
          </a:xfrm>
          <a:prstGeom prst="rect">
            <a:avLst/>
          </a:prstGeom>
          <a:noFill/>
        </p:spPr>
        <p:txBody>
          <a:bodyPr wrap="square" rtlCol="0">
            <a:spAutoFit/>
          </a:bodyPr>
          <a:lstStyle/>
          <a:p>
            <a:r>
              <a:rPr lang="es-CL" sz="2800" b="1" cap="small" dirty="0" smtClean="0">
                <a:latin typeface="Times New Roman" pitchFamily="18" charset="0"/>
                <a:cs typeface="Times New Roman" pitchFamily="18" charset="0"/>
              </a:rPr>
              <a:t>Hipótesis: tres mecanismos institucionales</a:t>
            </a:r>
            <a:endParaRPr lang="es-CL" sz="2800" b="1" dirty="0">
              <a:latin typeface="Times New Roman" pitchFamily="18" charset="0"/>
              <a:cs typeface="Times New Roman" pitchFamily="18" charset="0"/>
            </a:endParaRPr>
          </a:p>
        </p:txBody>
      </p:sp>
      <p:sp>
        <p:nvSpPr>
          <p:cNvPr id="18"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4"/>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9641" y="4495801"/>
            <a:ext cx="1764359" cy="2362199"/>
          </a:xfrm>
          <a:prstGeom prst="rect">
            <a:avLst/>
          </a:prstGeom>
        </p:spPr>
      </p:pic>
      <p:pic>
        <p:nvPicPr>
          <p:cNvPr id="33" name="Imagen 1"/>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24160" y="0"/>
            <a:ext cx="1719840" cy="2302595"/>
          </a:xfrm>
          <a:prstGeom prst="rect">
            <a:avLst/>
          </a:prstGeom>
        </p:spPr>
      </p:pic>
      <p:pic>
        <p:nvPicPr>
          <p:cNvPr id="34" name="Picture 2" descr="D:\JAVIER DOCS\IEUT - PUC\2016\1a. Publicaciones y ponencias\C. Ponencias en Congresos\Contested Cities (Madrid, julio)\Santiago NSE y 3 casos 2 (baja).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 y="338554"/>
            <a:ext cx="7467600" cy="6180892"/>
          </a:xfrm>
          <a:prstGeom prst="rect">
            <a:avLst/>
          </a:prstGeom>
          <a:noFill/>
        </p:spPr>
      </p:pic>
      <p:pic>
        <p:nvPicPr>
          <p:cNvPr id="35" name="Imagen 3"/>
          <p:cNvPicPr>
            <a:picLocks noChangeAspect="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467601" y="2302595"/>
            <a:ext cx="1676399" cy="2193206"/>
          </a:xfrm>
          <a:prstGeom prst="rect">
            <a:avLst/>
          </a:prstGeom>
        </p:spPr>
      </p:pic>
      <p:sp>
        <p:nvSpPr>
          <p:cNvPr id="10"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9"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29" name="Imagen 3"/>
          <p:cNvPicPr>
            <a:picLocks noChangeAspect="1"/>
          </p:cNvPicPr>
          <p:nvPr/>
        </p:nvPicPr>
        <p:blipFill>
          <a:blip r:embed="rId2" cstate="screen">
            <a:extLst>
              <a:ext uri="{28A0092B-C50C-407E-A947-70E740481C1C}">
                <a14:useLocalDpi xmlns:a14="http://schemas.microsoft.com/office/drawing/2010/main"/>
              </a:ext>
            </a:extLst>
          </a:blip>
          <a:srcRect r="66667"/>
          <a:stretch>
            <a:fillRect/>
          </a:stretch>
        </p:blipFill>
        <p:spPr>
          <a:xfrm>
            <a:off x="0" y="0"/>
            <a:ext cx="3048000" cy="6858000"/>
          </a:xfrm>
          <a:prstGeom prst="rect">
            <a:avLst/>
          </a:prstGeom>
        </p:spPr>
      </p:pic>
      <p:sp>
        <p:nvSpPr>
          <p:cNvPr id="32" name="TextBox 31"/>
          <p:cNvSpPr txBox="1"/>
          <p:nvPr/>
        </p:nvSpPr>
        <p:spPr>
          <a:xfrm>
            <a:off x="381000" y="1524000"/>
            <a:ext cx="5715000" cy="523220"/>
          </a:xfrm>
          <a:prstGeom prst="rect">
            <a:avLst/>
          </a:prstGeom>
          <a:solidFill>
            <a:srgbClr val="FFFFFF">
              <a:alpha val="50196"/>
            </a:srgbClr>
          </a:solidFill>
        </p:spPr>
        <p:txBody>
          <a:bodyPr wrap="square" rtlCol="0">
            <a:spAutoFit/>
          </a:bodyPr>
          <a:lstStyle/>
          <a:p>
            <a:r>
              <a:rPr lang="es-CL" sz="2800" b="1" cap="small" dirty="0" smtClean="0">
                <a:latin typeface="Times New Roman" pitchFamily="18" charset="0"/>
                <a:cs typeface="Times New Roman" pitchFamily="18" charset="0"/>
              </a:rPr>
              <a:t>Inversiones y Desinversiones</a:t>
            </a:r>
            <a:endParaRPr lang="es-CL" sz="2800" b="1" dirty="0">
              <a:latin typeface="Times New Roman" pitchFamily="18" charset="0"/>
              <a:cs typeface="Times New Roman" pitchFamily="18" charset="0"/>
            </a:endParaRPr>
          </a:p>
        </p:txBody>
      </p:sp>
      <p:sp>
        <p:nvSpPr>
          <p:cNvPr id="33" name="Rectángulo 8"/>
          <p:cNvSpPr/>
          <p:nvPr/>
        </p:nvSpPr>
        <p:spPr>
          <a:xfrm>
            <a:off x="1676400" y="2440459"/>
            <a:ext cx="63246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4" name="Rectángulo 9"/>
          <p:cNvSpPr/>
          <p:nvPr/>
        </p:nvSpPr>
        <p:spPr>
          <a:xfrm>
            <a:off x="1676399" y="3194163"/>
            <a:ext cx="4953001"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Rectángulo 9"/>
          <p:cNvSpPr/>
          <p:nvPr/>
        </p:nvSpPr>
        <p:spPr>
          <a:xfrm>
            <a:off x="1676400" y="3896380"/>
            <a:ext cx="4876800" cy="52322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6" name="TextBox 35"/>
          <p:cNvSpPr txBox="1"/>
          <p:nvPr/>
        </p:nvSpPr>
        <p:spPr>
          <a:xfrm>
            <a:off x="1676400" y="2438400"/>
            <a:ext cx="6781800" cy="1938992"/>
          </a:xfrm>
          <a:prstGeom prst="rect">
            <a:avLst/>
          </a:prstGeom>
          <a:noFill/>
        </p:spPr>
        <p:txBody>
          <a:bodyPr wrap="square" rtlCol="0">
            <a:spAutoFit/>
          </a:bodyPr>
          <a:lstStyle/>
          <a:p>
            <a:r>
              <a:rPr lang="es-CL" sz="2400" dirty="0" smtClean="0">
                <a:latin typeface="Times New Roman" pitchFamily="18" charset="0"/>
                <a:cs typeface="Times New Roman" pitchFamily="18" charset="0"/>
              </a:rPr>
              <a:t>“Zonas Rojas”: ausencia o abandono de servicios</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Realidad en Santo Tomás (La </a:t>
            </a:r>
            <a:r>
              <a:rPr lang="es-CL" sz="2400" dirty="0" err="1" smtClean="0">
                <a:latin typeface="Times New Roman" pitchFamily="18" charset="0"/>
                <a:cs typeface="Times New Roman" pitchFamily="18" charset="0"/>
              </a:rPr>
              <a:t>Pintana</a:t>
            </a:r>
            <a:r>
              <a:rPr lang="es-CL" sz="2400" dirty="0" smtClean="0">
                <a:latin typeface="Times New Roman" pitchFamily="18" charset="0"/>
                <a:cs typeface="Times New Roman" pitchFamily="18" charset="0"/>
              </a:rPr>
              <a:t>)</a:t>
            </a:r>
          </a:p>
          <a:p>
            <a:endParaRPr lang="es-CL" sz="2400" dirty="0" smtClean="0">
              <a:latin typeface="Times New Roman" pitchFamily="18" charset="0"/>
              <a:cs typeface="Times New Roman" pitchFamily="18" charset="0"/>
            </a:endParaRPr>
          </a:p>
          <a:p>
            <a:r>
              <a:rPr lang="es-CL" sz="2400" dirty="0" smtClean="0">
                <a:latin typeface="Times New Roman" pitchFamily="18" charset="0"/>
                <a:cs typeface="Times New Roman" pitchFamily="18" charset="0"/>
              </a:rPr>
              <a:t>Falta de servicios, negligencia, espera</a:t>
            </a:r>
          </a:p>
        </p:txBody>
      </p:sp>
      <p:sp>
        <p:nvSpPr>
          <p:cNvPr id="11" name="TextBox 10"/>
          <p:cNvSpPr txBox="1"/>
          <p:nvPr/>
        </p:nvSpPr>
        <p:spPr>
          <a:xfrm>
            <a:off x="304800" y="4924961"/>
            <a:ext cx="8610600" cy="1323439"/>
          </a:xfrm>
          <a:prstGeom prst="rect">
            <a:avLst/>
          </a:prstGeom>
          <a:solidFill>
            <a:srgbClr val="FFFFFF">
              <a:alpha val="50196"/>
            </a:srgbClr>
          </a:solidFill>
        </p:spPr>
        <p:txBody>
          <a:bodyPr wrap="square" rtlCol="0">
            <a:spAutoFit/>
          </a:bodyPr>
          <a:lstStyle/>
          <a:p>
            <a:pPr algn="just"/>
            <a:r>
              <a:rPr lang="es-CL" sz="2000" dirty="0" smtClean="0">
                <a:latin typeface="Times New Roman" pitchFamily="18" charset="0"/>
                <a:cs typeface="Times New Roman" pitchFamily="18" charset="0"/>
              </a:rPr>
              <a:t>Ministerio de Telecomunicaciones: </a:t>
            </a:r>
            <a:r>
              <a:rPr lang="es-CL" sz="2000" i="1" dirty="0" smtClean="0">
                <a:latin typeface="Times New Roman" pitchFamily="18" charset="0"/>
                <a:cs typeface="Times New Roman" pitchFamily="18" charset="0"/>
              </a:rPr>
              <a:t>“La Zona Roja es donde ninguna empresa de telecomunicaciones quiere ir… es como decir… ‘yo invertí algo, se robaron todos nuestros cables… no es viable ir, porque la inversión se va a ir a la basura'… entonces, no están interesados en ir a esos lugares…"</a:t>
            </a:r>
            <a:endParaRPr lang="es-CL" sz="2000" dirty="0" smtClean="0">
              <a:latin typeface="Times New Roman" pitchFamily="18" charset="0"/>
              <a:cs typeface="Times New Roman" pitchFamily="18" charset="0"/>
            </a:endParaRPr>
          </a:p>
        </p:txBody>
      </p:sp>
      <p:sp>
        <p:nvSpPr>
          <p:cNvPr id="14" name="TextBox 10"/>
          <p:cNvSpPr txBox="1"/>
          <p:nvPr/>
        </p:nvSpPr>
        <p:spPr>
          <a:xfrm>
            <a:off x="0" y="6519446"/>
            <a:ext cx="9144000" cy="338554"/>
          </a:xfrm>
          <a:prstGeom prst="rect">
            <a:avLst/>
          </a:prstGeom>
          <a:solidFill>
            <a:schemeClr val="tx1"/>
          </a:solidFill>
        </p:spPr>
        <p:txBody>
          <a:bodyPr wrap="square" rtlCol="0">
            <a:spAutoFit/>
          </a:bodyPr>
          <a:lstStyle/>
          <a:p>
            <a:pPr algn="ctr"/>
            <a:r>
              <a:rPr lang="es-CL" sz="1600" cap="small" dirty="0" smtClean="0">
                <a:solidFill>
                  <a:schemeClr val="bg1"/>
                </a:solidFill>
                <a:latin typeface="Times New Roman" pitchFamily="18" charset="0"/>
                <a:cs typeface="Times New Roman" pitchFamily="18" charset="0"/>
              </a:rPr>
              <a:t>Javier Ruiz-Tagle</a:t>
            </a:r>
            <a:r>
              <a:rPr lang="es-CL" sz="1600" dirty="0" smtClean="0">
                <a:solidFill>
                  <a:schemeClr val="bg1"/>
                </a:solidFill>
                <a:latin typeface="Times New Roman" pitchFamily="18" charset="0"/>
                <a:cs typeface="Times New Roman" pitchFamily="18" charset="0"/>
              </a:rPr>
              <a:t>, Profesor Asistente, Instituto de Estudios Urbanos y Territoriales, PUC-Chile</a:t>
            </a:r>
            <a:endParaRPr lang="es-CL" sz="1600" dirty="0">
              <a:solidFill>
                <a:schemeClr val="bg1"/>
              </a:solidFill>
              <a:latin typeface="Times New Roman" pitchFamily="18" charset="0"/>
              <a:cs typeface="Times New Roman" pitchFamily="18" charset="0"/>
            </a:endParaRPr>
          </a:p>
        </p:txBody>
      </p:sp>
      <p:sp>
        <p:nvSpPr>
          <p:cNvPr id="13" name="TextBox 2"/>
          <p:cNvSpPr txBox="1"/>
          <p:nvPr/>
        </p:nvSpPr>
        <p:spPr>
          <a:xfrm>
            <a:off x="0" y="0"/>
            <a:ext cx="9144000" cy="307777"/>
          </a:xfrm>
          <a:prstGeom prst="rect">
            <a:avLst/>
          </a:prstGeom>
          <a:solidFill>
            <a:schemeClr val="bg1">
              <a:lumMod val="75000"/>
            </a:schemeClr>
          </a:solidFill>
        </p:spPr>
        <p:txBody>
          <a:bodyPr wrap="square" rtlCol="0">
            <a:spAutoFit/>
          </a:bodyPr>
          <a:lstStyle/>
          <a:p>
            <a:pPr algn="ctr"/>
            <a:r>
              <a:rPr lang="es-CL" sz="1400" cap="small" spc="200" dirty="0" smtClean="0">
                <a:latin typeface="Times New Roman" pitchFamily="18" charset="0"/>
                <a:cs typeface="Times New Roman" pitchFamily="18" charset="0"/>
              </a:rPr>
              <a:t>Seminario </a:t>
            </a:r>
            <a:r>
              <a:rPr lang="es-CL" sz="1400" cap="small" spc="200" dirty="0" err="1" smtClean="0">
                <a:latin typeface="Times New Roman" pitchFamily="18" charset="0"/>
                <a:cs typeface="Times New Roman" pitchFamily="18" charset="0"/>
              </a:rPr>
              <a:t>CODS</a:t>
            </a:r>
            <a:r>
              <a:rPr lang="es-CL" sz="1400" cap="small" spc="200" dirty="0" smtClean="0">
                <a:latin typeface="Times New Roman" pitchFamily="18" charset="0"/>
                <a:cs typeface="Times New Roman" pitchFamily="18" charset="0"/>
              </a:rPr>
              <a:t> 2019:                    </a:t>
            </a:r>
            <a:r>
              <a:rPr lang="es-CL" sz="1400" b="1" i="1" spc="200" dirty="0" smtClean="0">
                <a:latin typeface="Times New Roman" pitchFamily="18" charset="0"/>
                <a:cs typeface="Times New Roman" pitchFamily="18" charset="0"/>
              </a:rPr>
              <a:t>“Marginalidad Urbana y Efectos Institucionales”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TotalTime>
  <Words>1052</Words>
  <Application>Microsoft Office PowerPoint</Application>
  <PresentationFormat>Presentación en pantalla (4:3)</PresentationFormat>
  <Paragraphs>125</Paragraphs>
  <Slides>17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JAVIER</dc:creator>
  <cp:lastModifiedBy>Javier Ruiz-Tagle</cp:lastModifiedBy>
  <cp:revision>86</cp:revision>
  <dcterms:created xsi:type="dcterms:W3CDTF">2006-08-16T00:00:00Z</dcterms:created>
  <dcterms:modified xsi:type="dcterms:W3CDTF">2019-04-23T12:58:39Z</dcterms:modified>
</cp:coreProperties>
</file>